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Open Sans Bold" charset="1" panose="020B0806030504020204"/>
      <p:regular r:id="rId19"/>
    </p:embeddedFont>
    <p:embeddedFont>
      <p:font typeface="Open Sans" charset="1" panose="020B0606030504020204"/>
      <p:regular r:id="rId20"/>
    </p:embeddedFont>
    <p:embeddedFont>
      <p:font typeface="Arimo" charset="1" panose="020B0604020202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41563"/>
            <a:ext cx="10178256" cy="382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8400" b="true">
                <a:solidFill>
                  <a:srgbClr val="2A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Laboratorio</a:t>
            </a:r>
          </a:p>
          <a:p>
            <a:pPr algn="ctr">
              <a:lnSpc>
                <a:spcPts val="10080"/>
              </a:lnSpc>
            </a:pPr>
            <a:r>
              <a:rPr lang="en-US" b="true" sz="8400">
                <a:solidFill>
                  <a:srgbClr val="2A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</a:t>
            </a:r>
            <a:r>
              <a:rPr lang="en-US" b="true" sz="8400">
                <a:solidFill>
                  <a:srgbClr val="2A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odelación y Simulación 2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331188" y="2720316"/>
            <a:ext cx="4775712" cy="6453664"/>
          </a:xfrm>
          <a:custGeom>
            <a:avLst/>
            <a:gdLst/>
            <a:ahLst/>
            <a:cxnLst/>
            <a:rect r="r" b="b" t="t" l="l"/>
            <a:pathLst>
              <a:path h="6453664" w="4775712">
                <a:moveTo>
                  <a:pt x="0" y="0"/>
                </a:moveTo>
                <a:lnTo>
                  <a:pt x="4775712" y="0"/>
                </a:lnTo>
                <a:lnTo>
                  <a:pt x="4775712" y="6453665"/>
                </a:lnTo>
                <a:lnTo>
                  <a:pt x="0" y="6453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41309" y="0"/>
            <a:ext cx="5746691" cy="1711780"/>
          </a:xfrm>
          <a:custGeom>
            <a:avLst/>
            <a:gdLst/>
            <a:ahLst/>
            <a:cxnLst/>
            <a:rect r="r" b="b" t="t" l="l"/>
            <a:pathLst>
              <a:path h="1711780" w="5746691">
                <a:moveTo>
                  <a:pt x="0" y="0"/>
                </a:moveTo>
                <a:lnTo>
                  <a:pt x="5746691" y="0"/>
                </a:lnTo>
                <a:lnTo>
                  <a:pt x="5746691" y="1711780"/>
                </a:lnTo>
                <a:lnTo>
                  <a:pt x="0" y="1711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210675"/>
            <a:ext cx="64079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13141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Universidad de San Carlos de Guatemala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51706"/>
            <a:ext cx="3525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13141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Facultad de Ingenieria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293848"/>
            <a:ext cx="698137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13141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Escuela de Ingenieria de Ciencias Y Sistemas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833473"/>
            <a:ext cx="371802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13141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Segundo semestre 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658225" cy="10287000"/>
          </a:xfrm>
          <a:prstGeom prst="rect">
            <a:avLst/>
          </a:prstGeom>
          <a:solidFill>
            <a:srgbClr val="399D4E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375383" y="3200830"/>
            <a:ext cx="5907458" cy="3885339"/>
            <a:chOff x="0" y="0"/>
            <a:chExt cx="7876611" cy="518045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876611" cy="2895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580"/>
                </a:lnSpc>
              </a:pPr>
              <a:r>
                <a:rPr lang="en-US" sz="715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Metodología del curso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570852"/>
              <a:ext cx="7876611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371975" y="456345"/>
            <a:ext cx="5417891" cy="1384316"/>
            <a:chOff x="0" y="0"/>
            <a:chExt cx="7223855" cy="184575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7223855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Laboratorio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38221"/>
              <a:ext cx="7223855" cy="1004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 El labo</a:t>
              </a: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ratorio se impartirá una vez por semana, con duración de 2 períodos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371975" y="2653357"/>
            <a:ext cx="5417891" cy="4899041"/>
            <a:chOff x="0" y="0"/>
            <a:chExt cx="7223855" cy="653205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7223855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Tareas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38221"/>
              <a:ext cx="7223855" cy="56912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1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L</a:t>
              </a: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a entrega de tareas, hojas de trabajo, prácticas y proyectos serán por la plataforma de UEDI o Google Classroom utilizando el formato de entrega definido por el auxiliar en la fecha establecida, entregas tarde serán penalizadas.</a:t>
              </a:r>
            </a:p>
            <a:p>
              <a:pPr algn="l">
                <a:lnSpc>
                  <a:spcPts val="3079"/>
                </a:lnSpc>
                <a:spcBef>
                  <a:spcPct val="0"/>
                </a:spcBef>
              </a:pPr>
            </a:p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Se realizarán hojas de trabajo y tareas para apoyar al estudiante en el aprendizaje de la herramienta y evaluar los conocimientos adquiridos. 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371975" y="7875889"/>
            <a:ext cx="5417891" cy="1386221"/>
            <a:chOff x="0" y="0"/>
            <a:chExt cx="7223855" cy="184829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7223855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Grupos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38221"/>
              <a:ext cx="7223855" cy="1004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El proy</a:t>
              </a: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ecto se desarrollará en los grupos establecidos el primer día de laboratorio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009796" y="456345"/>
            <a:ext cx="435546" cy="663574"/>
          </a:xfrm>
          <a:custGeom>
            <a:avLst/>
            <a:gdLst/>
            <a:ahLst/>
            <a:cxnLst/>
            <a:rect r="r" b="b" t="t" l="l"/>
            <a:pathLst>
              <a:path h="663574" w="435546">
                <a:moveTo>
                  <a:pt x="0" y="0"/>
                </a:moveTo>
                <a:lnTo>
                  <a:pt x="435546" y="0"/>
                </a:lnTo>
                <a:lnTo>
                  <a:pt x="435546" y="663574"/>
                </a:lnTo>
                <a:lnTo>
                  <a:pt x="0" y="6635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978427" y="2653357"/>
            <a:ext cx="498284" cy="663574"/>
          </a:xfrm>
          <a:custGeom>
            <a:avLst/>
            <a:gdLst/>
            <a:ahLst/>
            <a:cxnLst/>
            <a:rect r="r" b="b" t="t" l="l"/>
            <a:pathLst>
              <a:path h="663574" w="498284">
                <a:moveTo>
                  <a:pt x="0" y="0"/>
                </a:moveTo>
                <a:lnTo>
                  <a:pt x="498284" y="0"/>
                </a:lnTo>
                <a:lnTo>
                  <a:pt x="498284" y="663574"/>
                </a:lnTo>
                <a:lnTo>
                  <a:pt x="0" y="6635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978427" y="7875889"/>
            <a:ext cx="688613" cy="555898"/>
          </a:xfrm>
          <a:custGeom>
            <a:avLst/>
            <a:gdLst/>
            <a:ahLst/>
            <a:cxnLst/>
            <a:rect r="r" b="b" t="t" l="l"/>
            <a:pathLst>
              <a:path h="555898" w="688613">
                <a:moveTo>
                  <a:pt x="0" y="0"/>
                </a:moveTo>
                <a:lnTo>
                  <a:pt x="688613" y="0"/>
                </a:lnTo>
                <a:lnTo>
                  <a:pt x="688613" y="555899"/>
                </a:lnTo>
                <a:lnTo>
                  <a:pt x="0" y="5558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1248" y="567331"/>
            <a:ext cx="7235427" cy="7520489"/>
            <a:chOff x="0" y="0"/>
            <a:chExt cx="9647236" cy="1002731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0113"/>
              <a:ext cx="9647236" cy="33583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545"/>
                </a:lnSpc>
              </a:pPr>
              <a:r>
                <a:rPr lang="en-US" sz="595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Recursos y herramientas a utilizar.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485375"/>
              <a:ext cx="9647236" cy="45279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23557" indent="-261778" lvl="1">
                <a:lnSpc>
                  <a:spcPts val="3394"/>
                </a:lnSpc>
                <a:buFont typeface="Arial"/>
                <a:buChar char="•"/>
              </a:pPr>
              <a:r>
                <a:rPr lang="en-US" sz="2424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Version 15 o 17 de SIMIO SOFTWARE.</a:t>
              </a:r>
            </a:p>
            <a:p>
              <a:pPr algn="l" marL="523557" indent="-261778" lvl="1">
                <a:lnSpc>
                  <a:spcPts val="3394"/>
                </a:lnSpc>
                <a:buFont typeface="Arial"/>
                <a:buChar char="•"/>
              </a:pPr>
              <a:r>
                <a:rPr lang="en-US" sz="2424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Ejemplos vistos en clase.</a:t>
              </a:r>
            </a:p>
            <a:p>
              <a:pPr algn="l" marL="523557" indent="-261778" lvl="1">
                <a:lnSpc>
                  <a:spcPts val="3394"/>
                </a:lnSpc>
                <a:buFont typeface="Arial"/>
                <a:buChar char="•"/>
              </a:pPr>
              <a:r>
                <a:rPr lang="en-US" sz="2424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Repositorio.</a:t>
              </a:r>
            </a:p>
            <a:p>
              <a:pPr algn="l" marL="523557" indent="-261778" lvl="1">
                <a:lnSpc>
                  <a:spcPts val="3394"/>
                </a:lnSpc>
                <a:buFont typeface="Arial"/>
                <a:buChar char="•"/>
              </a:pPr>
              <a:r>
                <a:rPr lang="en-US" sz="2424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Laguna, Manuel; Marklund, Johan. Business Process Modeling, Simulation and Design –3era Edición</a:t>
              </a:r>
            </a:p>
            <a:p>
              <a:pPr algn="l" marL="523557" indent="-261779" lvl="1">
                <a:lnSpc>
                  <a:spcPts val="3394"/>
                </a:lnSpc>
                <a:buFont typeface="Arial"/>
                <a:buChar char="•"/>
              </a:pPr>
              <a:r>
                <a:rPr lang="en-US" sz="2424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Law, Averill M. Simulation Modeling &amp; Analysis – 4ta Edición. McGraw Hill, New York, 2007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99469" y="1424581"/>
            <a:ext cx="6155907" cy="6867644"/>
          </a:xfrm>
          <a:custGeom>
            <a:avLst/>
            <a:gdLst/>
            <a:ahLst/>
            <a:cxnLst/>
            <a:rect r="r" b="b" t="t" l="l"/>
            <a:pathLst>
              <a:path h="6867644" w="6155907">
                <a:moveTo>
                  <a:pt x="0" y="0"/>
                </a:moveTo>
                <a:lnTo>
                  <a:pt x="6155906" y="0"/>
                </a:lnTo>
                <a:lnTo>
                  <a:pt x="6155906" y="6867645"/>
                </a:lnTo>
                <a:lnTo>
                  <a:pt x="0" y="6867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34874" y="856038"/>
            <a:ext cx="8983027" cy="362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460"/>
              </a:lnSpc>
              <a:spcBef>
                <a:spcPct val="0"/>
              </a:spcBef>
            </a:pPr>
            <a:r>
              <a:rPr lang="en-US" sz="86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Eva</a:t>
            </a:r>
            <a:r>
              <a:rPr lang="en-US" sz="8600" u="none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luación de conocimientos MYS2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8005354" cy="10287000"/>
          </a:xfrm>
          <a:custGeom>
            <a:avLst/>
            <a:gdLst/>
            <a:ahLst/>
            <a:cxnLst/>
            <a:rect r="r" b="b" t="t" l="l"/>
            <a:pathLst>
              <a:path h="10287000" w="8005354">
                <a:moveTo>
                  <a:pt x="0" y="0"/>
                </a:moveTo>
                <a:lnTo>
                  <a:pt x="8005354" y="0"/>
                </a:lnTo>
                <a:lnTo>
                  <a:pt x="80053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6255" t="0" r="-4625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25775" y="5322033"/>
            <a:ext cx="9801225" cy="1616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u="sng">
                <a:solidFill>
                  <a:srgbClr val="131416"/>
                </a:solidFill>
                <a:latin typeface="Arimo"/>
                <a:ea typeface="Arimo"/>
                <a:cs typeface="Arimo"/>
                <a:sym typeface="Arimo"/>
              </a:rPr>
              <a:t>https://create.kahoot.it/details/502a6c4e-0af1-4b17-9c6c-a38e766dde5e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53961" y="2157304"/>
            <a:ext cx="6662911" cy="5972391"/>
          </a:xfrm>
          <a:custGeom>
            <a:avLst/>
            <a:gdLst/>
            <a:ahLst/>
            <a:cxnLst/>
            <a:rect r="r" b="b" t="t" l="l"/>
            <a:pathLst>
              <a:path h="5972391" w="6662911">
                <a:moveTo>
                  <a:pt x="6662911" y="0"/>
                </a:moveTo>
                <a:lnTo>
                  <a:pt x="0" y="0"/>
                </a:lnTo>
                <a:lnTo>
                  <a:pt x="0" y="5972392"/>
                </a:lnTo>
                <a:lnTo>
                  <a:pt x="6662911" y="5972392"/>
                </a:lnTo>
                <a:lnTo>
                  <a:pt x="666291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6078" y="2507206"/>
            <a:ext cx="6086475" cy="5272589"/>
            <a:chOff x="0" y="0"/>
            <a:chExt cx="8115300" cy="703011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8115300" cy="548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</a:pPr>
              <a:r>
                <a:rPr lang="en-US" sz="90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¿Tienes alguna pregunta?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488040"/>
              <a:ext cx="8115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33550" y="1727086"/>
            <a:ext cx="6590377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Agenda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733550" y="4797871"/>
            <a:ext cx="5997460" cy="3762043"/>
          </a:xfrm>
          <a:custGeom>
            <a:avLst/>
            <a:gdLst/>
            <a:ahLst/>
            <a:cxnLst/>
            <a:rect r="r" b="b" t="t" l="l"/>
            <a:pathLst>
              <a:path h="3762043" w="5997460">
                <a:moveTo>
                  <a:pt x="0" y="0"/>
                </a:moveTo>
                <a:lnTo>
                  <a:pt x="5997460" y="0"/>
                </a:lnTo>
                <a:lnTo>
                  <a:pt x="5997460" y="3762043"/>
                </a:lnTo>
                <a:lnTo>
                  <a:pt x="0" y="37620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381327" y="1998756"/>
            <a:ext cx="6077873" cy="5934541"/>
            <a:chOff x="0" y="0"/>
            <a:chExt cx="8103830" cy="791272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103830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Pr</a:t>
              </a: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esentación Auxiliar de curso</a:t>
              </a:r>
            </a:p>
          </p:txBody>
        </p:sp>
        <p:sp>
          <p:nvSpPr>
            <p:cNvPr name="AutoShape 6" id="6"/>
            <p:cNvSpPr/>
            <p:nvPr/>
          </p:nvSpPr>
          <p:spPr>
            <a:xfrm>
              <a:off x="0" y="1033332"/>
              <a:ext cx="8103830" cy="0"/>
            </a:xfrm>
            <a:prstGeom prst="line">
              <a:avLst/>
            </a:prstGeom>
            <a:ln cap="rnd" w="12700">
              <a:solidFill>
                <a:srgbClr val="399D4E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1524585"/>
              <a:ext cx="810383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P</a:t>
              </a:r>
              <a:r>
                <a:rPr lang="en-US" sz="24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resentación de estudiantes</a:t>
              </a:r>
            </a:p>
          </p:txBody>
        </p:sp>
        <p:sp>
          <p:nvSpPr>
            <p:cNvPr name="AutoShape 8" id="8"/>
            <p:cNvSpPr/>
            <p:nvPr/>
          </p:nvSpPr>
          <p:spPr>
            <a:xfrm>
              <a:off x="0" y="2605542"/>
              <a:ext cx="8103830" cy="0"/>
            </a:xfrm>
            <a:prstGeom prst="line">
              <a:avLst/>
            </a:prstGeom>
            <a:ln cap="rnd" w="12700">
              <a:solidFill>
                <a:srgbClr val="399D4E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3087270"/>
              <a:ext cx="8103830" cy="11408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Prese</a:t>
              </a: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ntación del programa del laboratorio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0" y="4761952"/>
              <a:ext cx="8103830" cy="0"/>
            </a:xfrm>
            <a:prstGeom prst="line">
              <a:avLst/>
            </a:prstGeom>
            <a:ln cap="rnd" w="12700">
              <a:solidFill>
                <a:srgbClr val="399D4E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5243680"/>
              <a:ext cx="8103830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Evalu</a:t>
              </a: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ación de Conocimientos</a:t>
              </a:r>
            </a:p>
          </p:txBody>
        </p:sp>
        <p:sp>
          <p:nvSpPr>
            <p:cNvPr name="AutoShape 12" id="12"/>
            <p:cNvSpPr/>
            <p:nvPr/>
          </p:nvSpPr>
          <p:spPr>
            <a:xfrm>
              <a:off x="0" y="6334161"/>
              <a:ext cx="8103830" cy="0"/>
            </a:xfrm>
            <a:prstGeom prst="line">
              <a:avLst/>
            </a:prstGeom>
            <a:ln cap="rnd" w="12700">
              <a:solidFill>
                <a:srgbClr val="399D4E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3" id="13"/>
            <p:cNvSpPr txBox="true"/>
            <p:nvPr/>
          </p:nvSpPr>
          <p:spPr>
            <a:xfrm rot="0">
              <a:off x="0" y="6815890"/>
              <a:ext cx="8103830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Despedida</a:t>
              </a:r>
            </a:p>
          </p:txBody>
        </p:sp>
        <p:sp>
          <p:nvSpPr>
            <p:cNvPr name="AutoShape 14" id="14"/>
            <p:cNvSpPr/>
            <p:nvPr/>
          </p:nvSpPr>
          <p:spPr>
            <a:xfrm>
              <a:off x="0" y="7906371"/>
              <a:ext cx="8103830" cy="0"/>
            </a:xfrm>
            <a:prstGeom prst="line">
              <a:avLst/>
            </a:prstGeom>
            <a:ln cap="rnd" w="12700">
              <a:solidFill>
                <a:srgbClr val="399D4E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24411" y="3090973"/>
            <a:ext cx="9238327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¿Quién soy? Conociendo al auxiliar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522082" y="2309630"/>
            <a:ext cx="5507310" cy="5220284"/>
          </a:xfrm>
          <a:custGeom>
            <a:avLst/>
            <a:gdLst/>
            <a:ahLst/>
            <a:cxnLst/>
            <a:rect r="r" b="b" t="t" l="l"/>
            <a:pathLst>
              <a:path h="5220284" w="5507310">
                <a:moveTo>
                  <a:pt x="0" y="0"/>
                </a:moveTo>
                <a:lnTo>
                  <a:pt x="5507310" y="0"/>
                </a:lnTo>
                <a:lnTo>
                  <a:pt x="5507310" y="5220285"/>
                </a:lnTo>
                <a:lnTo>
                  <a:pt x="0" y="52202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399D4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1182455" y="2062721"/>
            <a:ext cx="5262846" cy="5245361"/>
          </a:xfrm>
          <a:custGeom>
            <a:avLst/>
            <a:gdLst/>
            <a:ahLst/>
            <a:cxnLst/>
            <a:rect r="r" b="b" t="t" l="l"/>
            <a:pathLst>
              <a:path h="5245361" w="5262846">
                <a:moveTo>
                  <a:pt x="0" y="0"/>
                </a:moveTo>
                <a:lnTo>
                  <a:pt x="5262846" y="0"/>
                </a:lnTo>
                <a:lnTo>
                  <a:pt x="5262846" y="5245361"/>
                </a:lnTo>
                <a:lnTo>
                  <a:pt x="0" y="52453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46732" y="1019175"/>
            <a:ext cx="7450535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Presentación de estudiantes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6732" y="4247887"/>
            <a:ext cx="7450535" cy="4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4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46732" y="4117207"/>
            <a:ext cx="7307987" cy="431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Nombre.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Intereses y expectativas sobre el curso.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Experiencia previa relacionada con el tema (si aplica).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 dato curioso sobre sí mismo.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902326" y="755115"/>
            <a:ext cx="6744833" cy="877677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016740" y="6659177"/>
            <a:ext cx="7630454" cy="2599123"/>
          </a:xfrm>
          <a:custGeom>
            <a:avLst/>
            <a:gdLst/>
            <a:ahLst/>
            <a:cxnLst/>
            <a:rect r="r" b="b" t="t" l="l"/>
            <a:pathLst>
              <a:path h="2599123" w="7630454">
                <a:moveTo>
                  <a:pt x="0" y="0"/>
                </a:moveTo>
                <a:lnTo>
                  <a:pt x="7630454" y="0"/>
                </a:lnTo>
                <a:lnTo>
                  <a:pt x="7630454" y="2599123"/>
                </a:lnTo>
                <a:lnTo>
                  <a:pt x="0" y="25991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93329" y="1028700"/>
            <a:ext cx="8677275" cy="6192704"/>
            <a:chOff x="0" y="0"/>
            <a:chExt cx="11569700" cy="825693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22885"/>
              <a:ext cx="11569700" cy="444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90"/>
                </a:lnSpc>
              </a:pPr>
              <a:r>
                <a:rPr lang="en-US" sz="7325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Evaluació</a:t>
              </a:r>
              <a:r>
                <a:rPr lang="en-US" sz="7325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n de conocimientos previos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706605"/>
              <a:ext cx="11569700" cy="4512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6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582407"/>
              <a:ext cx="11569700" cy="1355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19"/>
                </a:lnSpc>
              </a:pPr>
              <a:r>
                <a:rPr lang="en-US" b="true" sz="3350">
                  <a:solidFill>
                    <a:srgbClr val="399D4E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https://create.kahoot.it/details/c9a8d0d4-6a25-4bc9-84dd-ada6fd8054b0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9D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54119" y="1671538"/>
            <a:ext cx="9801225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Presentación del programa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5459458" cy="10287000"/>
          </a:xfrm>
          <a:custGeom>
            <a:avLst/>
            <a:gdLst/>
            <a:ahLst/>
            <a:cxnLst/>
            <a:rect r="r" b="b" t="t" l="l"/>
            <a:pathLst>
              <a:path h="10287000" w="5459458">
                <a:moveTo>
                  <a:pt x="0" y="0"/>
                </a:moveTo>
                <a:lnTo>
                  <a:pt x="5459458" y="0"/>
                </a:lnTo>
                <a:lnTo>
                  <a:pt x="545945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9" t="0" r="-1654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54119" y="5417065"/>
            <a:ext cx="9801225" cy="2426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u="sng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https://drive.google.com/file/d/145VJzG_1lVKjK3gKSNzByYKvVDfqls-Y/view?usp=sharing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8507" y="3258204"/>
            <a:ext cx="10726944" cy="320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Brindar al estudiante conocimientos teóricos y prácticos fundamentales en el diseño de modelos de procesos de negocio empleando herramientas de simulación para la toma de decisiones.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755644" y="0"/>
            <a:ext cx="8005354" cy="10287000"/>
          </a:xfrm>
          <a:custGeom>
            <a:avLst/>
            <a:gdLst/>
            <a:ahLst/>
            <a:cxnLst/>
            <a:rect r="r" b="b" t="t" l="l"/>
            <a:pathLst>
              <a:path h="10287000" w="8005354">
                <a:moveTo>
                  <a:pt x="0" y="0"/>
                </a:moveTo>
                <a:lnTo>
                  <a:pt x="8005355" y="0"/>
                </a:lnTo>
                <a:lnTo>
                  <a:pt x="80053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65" r="0" b="-836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8507" y="1954507"/>
            <a:ext cx="10726944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b="true">
                <a:solidFill>
                  <a:srgbClr val="2A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Objetivo General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8507" y="2518655"/>
            <a:ext cx="10726944" cy="586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roveer al estudiante conocimientos de los principios de la simulación.</a:t>
            </a:r>
          </a:p>
          <a:p>
            <a:pPr algn="just"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Ayudar a que el estudiante logre abstraer los elementos esenciales de los procesos que conforman a un sistema.</a:t>
            </a:r>
          </a:p>
          <a:p>
            <a:pPr algn="just"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Modelar procesos de negocio utilizando SIMIO como herramientas de simulación.</a:t>
            </a:r>
          </a:p>
          <a:p>
            <a:pPr algn="just" marL="755651" indent="-377825" lvl="1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Analizar y optimizar procesos mediante resultados obtenidos por la simulación de sistemas.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755644" y="0"/>
            <a:ext cx="8005354" cy="10287000"/>
          </a:xfrm>
          <a:custGeom>
            <a:avLst/>
            <a:gdLst/>
            <a:ahLst/>
            <a:cxnLst/>
            <a:rect r="r" b="b" t="t" l="l"/>
            <a:pathLst>
              <a:path h="10287000" w="8005354">
                <a:moveTo>
                  <a:pt x="0" y="0"/>
                </a:moveTo>
                <a:lnTo>
                  <a:pt x="8005355" y="0"/>
                </a:lnTo>
                <a:lnTo>
                  <a:pt x="80053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65" r="0" b="-836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8507" y="1038225"/>
            <a:ext cx="10726944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b="true">
                <a:solidFill>
                  <a:srgbClr val="2A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Objetivos Especificos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03996" y="1822790"/>
            <a:ext cx="14880008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Tem</a:t>
            </a:r>
            <a:r>
              <a:rPr lang="en-US" sz="6500">
                <a:solidFill>
                  <a:srgbClr val="2A2A2A"/>
                </a:solidFill>
                <a:latin typeface="Open Sans"/>
                <a:ea typeface="Open Sans"/>
                <a:cs typeface="Open Sans"/>
                <a:sym typeface="Open Sans"/>
              </a:rPr>
              <a:t>as principales que se abordarán durante el semestre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291514" y="5143500"/>
            <a:ext cx="4078658" cy="3886567"/>
            <a:chOff x="0" y="0"/>
            <a:chExt cx="5438211" cy="51820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642939"/>
              <a:ext cx="5438211" cy="111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Mod</a:t>
              </a:r>
              <a:r>
                <a:rPr lang="en-US" b="true" sz="2799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elos basados en datos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130616"/>
              <a:ext cx="5438211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tables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Listas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Tablas de sequiencia </a:t>
              </a:r>
            </a:p>
            <a:p>
              <a:pPr algn="l" marL="474980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Work Schedule</a:t>
              </a:r>
            </a:p>
          </p:txBody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33265" cy="856627"/>
            </a:xfrm>
            <a:custGeom>
              <a:avLst/>
              <a:gdLst/>
              <a:ahLst/>
              <a:cxnLst/>
              <a:rect r="r" b="b" t="t" l="l"/>
              <a:pathLst>
                <a:path h="856627" w="833265">
                  <a:moveTo>
                    <a:pt x="0" y="0"/>
                  </a:moveTo>
                  <a:lnTo>
                    <a:pt x="833265" y="0"/>
                  </a:lnTo>
                  <a:lnTo>
                    <a:pt x="833265" y="856627"/>
                  </a:lnTo>
                  <a:lnTo>
                    <a:pt x="0" y="8566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675098" y="4498669"/>
            <a:ext cx="4078658" cy="3857992"/>
            <a:chOff x="0" y="0"/>
            <a:chExt cx="5438211" cy="514398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642939"/>
              <a:ext cx="5438211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L</a:t>
              </a:r>
              <a:r>
                <a:rPr lang="en-US" b="true" sz="2799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ibrería de Flujo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571816"/>
              <a:ext cx="5438211" cy="2567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80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FlowSource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FlowSink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FlowConector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FlowNode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ContainerEntity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33265" cy="856627"/>
            </a:xfrm>
            <a:custGeom>
              <a:avLst/>
              <a:gdLst/>
              <a:ahLst/>
              <a:cxnLst/>
              <a:rect r="r" b="b" t="t" l="l"/>
              <a:pathLst>
                <a:path h="856627" w="833265">
                  <a:moveTo>
                    <a:pt x="0" y="0"/>
                  </a:moveTo>
                  <a:lnTo>
                    <a:pt x="833265" y="0"/>
                  </a:lnTo>
                  <a:lnTo>
                    <a:pt x="833265" y="856627"/>
                  </a:lnTo>
                  <a:lnTo>
                    <a:pt x="0" y="8566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909125" y="4664975"/>
            <a:ext cx="4078658" cy="3857992"/>
            <a:chOff x="0" y="0"/>
            <a:chExt cx="5438211" cy="514398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642939"/>
              <a:ext cx="5438211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2A2A2A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Librería estándar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571816"/>
              <a:ext cx="5438211" cy="2567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Source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Sink 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Server</a:t>
              </a:r>
            </a:p>
            <a:p>
              <a:pPr algn="l" marL="474979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Combiner </a:t>
              </a:r>
            </a:p>
            <a:p>
              <a:pPr algn="l" marL="474980" indent="-237490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2A2A2A"/>
                  </a:solidFill>
                  <a:latin typeface="Open Sans"/>
                  <a:ea typeface="Open Sans"/>
                  <a:cs typeface="Open Sans"/>
                  <a:sym typeface="Open Sans"/>
                </a:rPr>
                <a:t>Etc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33265" cy="856627"/>
            </a:xfrm>
            <a:custGeom>
              <a:avLst/>
              <a:gdLst/>
              <a:ahLst/>
              <a:cxnLst/>
              <a:rect r="r" b="b" t="t" l="l"/>
              <a:pathLst>
                <a:path h="856627" w="833265">
                  <a:moveTo>
                    <a:pt x="0" y="0"/>
                  </a:moveTo>
                  <a:lnTo>
                    <a:pt x="833265" y="0"/>
                  </a:lnTo>
                  <a:lnTo>
                    <a:pt x="833265" y="856627"/>
                  </a:lnTo>
                  <a:lnTo>
                    <a:pt x="0" y="8566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DAGoA68gsuo</dc:identifier>
  <dcterms:modified xsi:type="dcterms:W3CDTF">2011-08-01T06:04:30Z</dcterms:modified>
  <cp:revision>1</cp:revision>
  <dc:title>Diagnostico</dc:title>
</cp:coreProperties>
</file>

<file path=docProps/thumbnail.jpeg>
</file>